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57" r:id="rId4"/>
    <p:sldId id="266" r:id="rId5"/>
    <p:sldId id="268" r:id="rId6"/>
    <p:sldId id="276" r:id="rId7"/>
    <p:sldId id="277" r:id="rId8"/>
    <p:sldId id="269" r:id="rId9"/>
    <p:sldId id="270" r:id="rId10"/>
    <p:sldId id="271" r:id="rId11"/>
    <p:sldId id="272" r:id="rId12"/>
    <p:sldId id="273" r:id="rId13"/>
    <p:sldId id="263" r:id="rId14"/>
    <p:sldId id="264" r:id="rId15"/>
    <p:sldId id="274" r:id="rId16"/>
    <p:sldId id="261" r:id="rId17"/>
    <p:sldId id="258" r:id="rId18"/>
    <p:sldId id="278" r:id="rId19"/>
    <p:sldId id="265" r:id="rId20"/>
    <p:sldId id="259" r:id="rId21"/>
    <p:sldId id="279" r:id="rId22"/>
    <p:sldId id="281" r:id="rId23"/>
    <p:sldId id="282" r:id="rId24"/>
    <p:sldId id="283" r:id="rId25"/>
    <p:sldId id="284" r:id="rId26"/>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652"/>
  </p:normalViewPr>
  <p:slideViewPr>
    <p:cSldViewPr snapToGrid="0" snapToObjects="1">
      <p:cViewPr varScale="1">
        <p:scale>
          <a:sx n="99" d="100"/>
          <a:sy n="99" d="100"/>
        </p:scale>
        <p:origin x="904"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14A7047-B761-EA4A-AF1C-F719DE843A43}" type="datetimeFigureOut">
              <a:rPr lang="es-GT" smtClean="0"/>
              <a:t>23/02/2022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50303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14A7047-B761-EA4A-AF1C-F719DE843A43}" type="datetimeFigureOut">
              <a:rPr lang="es-GT" smtClean="0"/>
              <a:t>23/02/2022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19767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14A7047-B761-EA4A-AF1C-F719DE843A43}" type="datetimeFigureOut">
              <a:rPr lang="es-GT" smtClean="0"/>
              <a:t>23/02/2022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304837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14A7047-B761-EA4A-AF1C-F719DE843A43}" type="datetimeFigureOut">
              <a:rPr lang="es-GT" smtClean="0"/>
              <a:t>23/02/2022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334219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14A7047-B761-EA4A-AF1C-F719DE843A43}" type="datetimeFigureOut">
              <a:rPr lang="es-GT" smtClean="0"/>
              <a:t>23/02/2022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42940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14A7047-B761-EA4A-AF1C-F719DE843A43}" type="datetimeFigureOut">
              <a:rPr lang="es-GT" smtClean="0"/>
              <a:t>23/02/2022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198825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814A7047-B761-EA4A-AF1C-F719DE843A43}" type="datetimeFigureOut">
              <a:rPr lang="es-GT" smtClean="0"/>
              <a:t>23/02/2022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26898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14A7047-B761-EA4A-AF1C-F719DE843A43}" type="datetimeFigureOut">
              <a:rPr lang="es-GT" smtClean="0"/>
              <a:t>23/02/2022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33365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A7047-B761-EA4A-AF1C-F719DE843A43}" type="datetimeFigureOut">
              <a:rPr lang="es-GT" smtClean="0"/>
              <a:t>23/02/2022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313661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14A7047-B761-EA4A-AF1C-F719DE843A43}" type="datetimeFigureOut">
              <a:rPr lang="es-GT" smtClean="0"/>
              <a:t>23/02/2022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297925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14A7047-B761-EA4A-AF1C-F719DE843A43}" type="datetimeFigureOut">
              <a:rPr lang="es-GT" smtClean="0"/>
              <a:t>23/02/2022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9B0B810F-349B-E146-B6E4-64FD08549F79}" type="slidenum">
              <a:rPr lang="es-GT" smtClean="0"/>
              <a:t>‹Nº›</a:t>
            </a:fld>
            <a:endParaRPr lang="es-GT"/>
          </a:p>
        </p:txBody>
      </p:sp>
    </p:spTree>
    <p:extLst>
      <p:ext uri="{BB962C8B-B14F-4D97-AF65-F5344CB8AC3E}">
        <p14:creationId xmlns:p14="http://schemas.microsoft.com/office/powerpoint/2010/main" val="328022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A7047-B761-EA4A-AF1C-F719DE843A43}" type="datetimeFigureOut">
              <a:rPr lang="es-GT" smtClean="0"/>
              <a:t>23/02/2022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B810F-349B-E146-B6E4-64FD08549F79}" type="slidenum">
              <a:rPr lang="es-GT" smtClean="0"/>
              <a:t>‹Nº›</a:t>
            </a:fld>
            <a:endParaRPr lang="es-GT"/>
          </a:p>
        </p:txBody>
      </p:sp>
    </p:spTree>
    <p:extLst>
      <p:ext uri="{BB962C8B-B14F-4D97-AF65-F5344CB8AC3E}">
        <p14:creationId xmlns:p14="http://schemas.microsoft.com/office/powerpoint/2010/main" val="156393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ocs.wooclap.com/es/articles/674864-como-participa-su-audiencia"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6EC11-7986-D440-BA45-AA3BD8382D9D}"/>
              </a:ext>
            </a:extLst>
          </p:cNvPr>
          <p:cNvSpPr>
            <a:spLocks noGrp="1"/>
          </p:cNvSpPr>
          <p:nvPr>
            <p:ph type="ctrTitle"/>
          </p:nvPr>
        </p:nvSpPr>
        <p:spPr/>
        <p:txBody>
          <a:bodyPr/>
          <a:lstStyle/>
          <a:p>
            <a:endParaRPr lang="es-GT"/>
          </a:p>
        </p:txBody>
      </p:sp>
      <p:sp>
        <p:nvSpPr>
          <p:cNvPr id="3" name="Subtítulo 2">
            <a:extLst>
              <a:ext uri="{FF2B5EF4-FFF2-40B4-BE49-F238E27FC236}">
                <a16:creationId xmlns:a16="http://schemas.microsoft.com/office/drawing/2014/main" id="{33688147-2224-DC48-80AA-BB667D5B9F08}"/>
              </a:ext>
            </a:extLst>
          </p:cNvPr>
          <p:cNvSpPr>
            <a:spLocks noGrp="1"/>
          </p:cNvSpPr>
          <p:nvPr>
            <p:ph type="subTitle" idx="1"/>
          </p:nvPr>
        </p:nvSpPr>
        <p:spPr/>
        <p:txBody>
          <a:bodyPr/>
          <a:lstStyle/>
          <a:p>
            <a:endParaRPr lang="es-GT"/>
          </a:p>
        </p:txBody>
      </p:sp>
      <p:pic>
        <p:nvPicPr>
          <p:cNvPr id="5" name="Imagen 4">
            <a:extLst>
              <a:ext uri="{FF2B5EF4-FFF2-40B4-BE49-F238E27FC236}">
                <a16:creationId xmlns:a16="http://schemas.microsoft.com/office/drawing/2014/main" id="{35645713-F8D8-7D42-870E-D830B7BA7500}"/>
              </a:ext>
            </a:extLst>
          </p:cNvPr>
          <p:cNvPicPr>
            <a:picLocks noChangeAspect="1"/>
          </p:cNvPicPr>
          <p:nvPr/>
        </p:nvPicPr>
        <p:blipFill>
          <a:blip r:embed="rId2"/>
          <a:stretch>
            <a:fillRect/>
          </a:stretch>
        </p:blipFill>
        <p:spPr>
          <a:xfrm>
            <a:off x="0" y="6439"/>
            <a:ext cx="9144000" cy="6858000"/>
          </a:xfrm>
          <a:prstGeom prst="rect">
            <a:avLst/>
          </a:prstGeom>
        </p:spPr>
      </p:pic>
      <p:pic>
        <p:nvPicPr>
          <p:cNvPr id="7" name="Picture 4" descr="Wooclap - Una plataforma interactiva que hace que el aprendizaje sea  fascinante">
            <a:extLst>
              <a:ext uri="{FF2B5EF4-FFF2-40B4-BE49-F238E27FC236}">
                <a16:creationId xmlns:a16="http://schemas.microsoft.com/office/drawing/2014/main" id="{1BF96FD1-AE66-4B3C-A641-5F1F1747C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373" y="2331595"/>
            <a:ext cx="5261548" cy="11783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1902673-02BE-405F-A2F6-8443351DB685}"/>
              </a:ext>
            </a:extLst>
          </p:cNvPr>
          <p:cNvSpPr txBox="1"/>
          <p:nvPr/>
        </p:nvSpPr>
        <p:spPr>
          <a:xfrm>
            <a:off x="2098622" y="3602038"/>
            <a:ext cx="4497050" cy="461665"/>
          </a:xfrm>
          <a:prstGeom prst="rect">
            <a:avLst/>
          </a:prstGeom>
          <a:noFill/>
        </p:spPr>
        <p:txBody>
          <a:bodyPr wrap="square" rtlCol="0">
            <a:spAutoFit/>
          </a:bodyPr>
          <a:lstStyle/>
          <a:p>
            <a:pPr algn="ctr"/>
            <a:r>
              <a:rPr lang="es-ES" sz="2400" b="1" dirty="0">
                <a:solidFill>
                  <a:srgbClr val="002060"/>
                </a:solidFill>
                <a:latin typeface="Arial" panose="020B0604020202020204" pitchFamily="34" charset="0"/>
                <a:cs typeface="Arial" panose="020B0604020202020204" pitchFamily="34" charset="0"/>
              </a:rPr>
              <a:t>Leslie Lucía Pérez </a:t>
            </a:r>
            <a:endParaRPr lang="es-GT"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73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6146" name="Picture 2">
            <a:extLst>
              <a:ext uri="{FF2B5EF4-FFF2-40B4-BE49-F238E27FC236}">
                <a16:creationId xmlns:a16="http://schemas.microsoft.com/office/drawing/2014/main" id="{1E4CE17C-601F-4C5B-A8A7-20D463B19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26" y="1966913"/>
            <a:ext cx="8343313" cy="426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7" name="CuadroTexto 6">
            <a:extLst>
              <a:ext uri="{FF2B5EF4-FFF2-40B4-BE49-F238E27FC236}">
                <a16:creationId xmlns:a16="http://schemas.microsoft.com/office/drawing/2014/main" id="{6E43ABF6-16D7-4922-9C05-3C6D8AC07CAC}"/>
              </a:ext>
            </a:extLst>
          </p:cNvPr>
          <p:cNvSpPr txBox="1"/>
          <p:nvPr/>
        </p:nvSpPr>
        <p:spPr>
          <a:xfrm>
            <a:off x="527934" y="1967061"/>
            <a:ext cx="8088131" cy="3477875"/>
          </a:xfrm>
          <a:prstGeom prst="rect">
            <a:avLst/>
          </a:prstGeom>
          <a:noFill/>
        </p:spPr>
        <p:txBody>
          <a:bodyPr wrap="square">
            <a:spAutoFit/>
          </a:bodyPr>
          <a:lstStyle/>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Para crear interacciones de cualquier tipo (Rellenar huecos, Lluvia de ideas, Encuesta, etc.), repita este paso seleccionando el formato que le convenga en la barra de elección de preguntas de la parte superior de su panel. Puede desplazarse hacia la derecha utilizando la flecha para ver todos los tipos de preguntas disponibles.</a:t>
            </a: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Tenga en cuenta que también puede añadir una imagen para ilustrar su pregunta haciendo clic en la esquina gris a la izquierda de su pregunta.</a:t>
            </a:r>
          </a:p>
          <a:p>
            <a:endParaRPr lang="es-G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3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7" name="CuadroTexto 6">
            <a:extLst>
              <a:ext uri="{FF2B5EF4-FFF2-40B4-BE49-F238E27FC236}">
                <a16:creationId xmlns:a16="http://schemas.microsoft.com/office/drawing/2014/main" id="{6E43ABF6-16D7-4922-9C05-3C6D8AC07CAC}"/>
              </a:ext>
            </a:extLst>
          </p:cNvPr>
          <p:cNvSpPr txBox="1"/>
          <p:nvPr/>
        </p:nvSpPr>
        <p:spPr>
          <a:xfrm>
            <a:off x="628650" y="1135491"/>
            <a:ext cx="8088131" cy="2369880"/>
          </a:xfrm>
          <a:prstGeom prst="rect">
            <a:avLst/>
          </a:prstGeom>
          <a:noFill/>
        </p:spPr>
        <p:txBody>
          <a:bodyPr wrap="square">
            <a:spAutoFit/>
          </a:bodyPr>
          <a:lstStyle/>
          <a:p>
            <a:pPr algn="l"/>
            <a:endPar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Invitar al público y formular la pregunta</a:t>
            </a:r>
          </a:p>
          <a:p>
            <a:pPr algn="l"/>
            <a:endParaRPr lang="es-ES" sz="2000" b="0" i="0" dirty="0">
              <a:solidFill>
                <a:srgbClr val="565867"/>
              </a:solidFill>
              <a:effectLst/>
              <a:latin typeface="proxima-nova"/>
            </a:endParaRPr>
          </a:p>
          <a:p>
            <a:pPr algn="just"/>
            <a:r>
              <a:rPr lang="es-ES" sz="2000" b="0" i="0" dirty="0">
                <a:solidFill>
                  <a:srgbClr val="565867"/>
                </a:solidFill>
                <a:effectLst/>
                <a:latin typeface="proxima-nova"/>
              </a:rPr>
              <a:t>Encontrará su primera pregunta bajo el apartado " ¿Cómo participar?". </a:t>
            </a:r>
          </a:p>
          <a:p>
            <a:pPr algn="just"/>
            <a:r>
              <a:rPr lang="es-ES" sz="2000" b="0" i="0" dirty="0">
                <a:solidFill>
                  <a:srgbClr val="565867"/>
                </a:solidFill>
                <a:effectLst/>
                <a:latin typeface="proxima-nova"/>
              </a:rPr>
              <a:t>Haga clic en "Comenzar" al lado para invitar a la audiencia a entrar en su presentación.</a:t>
            </a:r>
          </a:p>
          <a:p>
            <a:endParaRPr lang="es-GT" sz="2000" dirty="0">
              <a:latin typeface="Arial" panose="020B0604020202020204" pitchFamily="34" charset="0"/>
              <a:cs typeface="Arial" panose="020B0604020202020204" pitchFamily="34" charset="0"/>
            </a:endParaRPr>
          </a:p>
        </p:txBody>
      </p:sp>
      <p:pic>
        <p:nvPicPr>
          <p:cNvPr id="9218" name="Picture 2">
            <a:extLst>
              <a:ext uri="{FF2B5EF4-FFF2-40B4-BE49-F238E27FC236}">
                <a16:creationId xmlns:a16="http://schemas.microsoft.com/office/drawing/2014/main" id="{4B7AE782-6184-44E0-979F-40326FD12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38" y="3235643"/>
            <a:ext cx="7031324" cy="359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69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2050" name="Picture 2">
            <a:extLst>
              <a:ext uri="{FF2B5EF4-FFF2-40B4-BE49-F238E27FC236}">
                <a16:creationId xmlns:a16="http://schemas.microsoft.com/office/drawing/2014/main" id="{50CFD77F-F41E-45D0-868D-5EAC4CA4B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66" y="2257231"/>
            <a:ext cx="7759284" cy="378911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E43ABF6-16D7-4922-9C05-3C6D8AC07CAC}"/>
              </a:ext>
            </a:extLst>
          </p:cNvPr>
          <p:cNvSpPr txBox="1"/>
          <p:nvPr/>
        </p:nvSpPr>
        <p:spPr>
          <a:xfrm>
            <a:off x="756066" y="1690689"/>
            <a:ext cx="5598826" cy="400110"/>
          </a:xfrm>
          <a:prstGeom prst="rect">
            <a:avLst/>
          </a:prstGeom>
          <a:noFill/>
        </p:spPr>
        <p:txBody>
          <a:bodyPr wrap="square">
            <a:spAutoFit/>
          </a:bodyPr>
          <a:lstStyle/>
          <a:p>
            <a:r>
              <a:rPr lang="es-GT" sz="2000" b="0" i="0" dirty="0">
                <a:solidFill>
                  <a:srgbClr val="002060"/>
                </a:solidFill>
                <a:effectLst/>
                <a:latin typeface="Arial" panose="020B0604020202020204" pitchFamily="34" charset="0"/>
                <a:cs typeface="Arial" panose="020B0604020202020204" pitchFamily="34" charset="0"/>
              </a:rPr>
              <a:t>Vista del panelista/docente:</a:t>
            </a:r>
            <a:endParaRPr lang="es-GT"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67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7" name="CuadroTexto 6">
            <a:extLst>
              <a:ext uri="{FF2B5EF4-FFF2-40B4-BE49-F238E27FC236}">
                <a16:creationId xmlns:a16="http://schemas.microsoft.com/office/drawing/2014/main" id="{6E43ABF6-16D7-4922-9C05-3C6D8AC07CAC}"/>
              </a:ext>
            </a:extLst>
          </p:cNvPr>
          <p:cNvSpPr txBox="1"/>
          <p:nvPr/>
        </p:nvSpPr>
        <p:spPr>
          <a:xfrm>
            <a:off x="667063" y="1321357"/>
            <a:ext cx="5598826" cy="400110"/>
          </a:xfrm>
          <a:prstGeom prst="rect">
            <a:avLst/>
          </a:prstGeom>
          <a:noFill/>
        </p:spPr>
        <p:txBody>
          <a:bodyPr wrap="square">
            <a:spAutoFit/>
          </a:bodyPr>
          <a:lstStyle/>
          <a:p>
            <a:r>
              <a:rPr lang="es-GT" sz="2000" b="0" i="0" dirty="0">
                <a:solidFill>
                  <a:srgbClr val="002060"/>
                </a:solidFill>
                <a:effectLst/>
                <a:latin typeface="Arial" panose="020B0604020202020204" pitchFamily="34" charset="0"/>
                <a:cs typeface="Arial" panose="020B0604020202020204" pitchFamily="34" charset="0"/>
              </a:rPr>
              <a:t>Vista alumno/participante desde un celular</a:t>
            </a:r>
            <a:endParaRPr lang="es-GT" sz="2000" dirty="0">
              <a:solidFill>
                <a:srgbClr val="002060"/>
              </a:solidFill>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B168BE7A-34FC-405E-B205-392DF1302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733" y="1928675"/>
            <a:ext cx="3048156" cy="465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1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3" name="CuadroTexto 2">
            <a:extLst>
              <a:ext uri="{FF2B5EF4-FFF2-40B4-BE49-F238E27FC236}">
                <a16:creationId xmlns:a16="http://schemas.microsoft.com/office/drawing/2014/main" id="{574E8B43-435F-4780-9394-91BBC66BDED6}"/>
              </a:ext>
            </a:extLst>
          </p:cNvPr>
          <p:cNvSpPr txBox="1"/>
          <p:nvPr/>
        </p:nvSpPr>
        <p:spPr>
          <a:xfrm>
            <a:off x="749508" y="2833141"/>
            <a:ext cx="7450112" cy="923330"/>
          </a:xfrm>
          <a:prstGeom prst="rect">
            <a:avLst/>
          </a:prstGeom>
          <a:noFill/>
        </p:spPr>
        <p:txBody>
          <a:bodyPr wrap="square" rtlCol="0">
            <a:spAutoFit/>
          </a:bodyPr>
          <a:lstStyle/>
          <a:p>
            <a:pPr algn="ctr"/>
            <a:r>
              <a:rPr lang="es-ES" sz="5400" u="sng" dirty="0">
                <a:solidFill>
                  <a:srgbClr val="002060"/>
                </a:solidFill>
                <a:effectLst>
                  <a:outerShdw blurRad="38100" dist="38100" dir="2700000" algn="tl">
                    <a:srgbClr val="000000">
                      <a:alpha val="43137"/>
                    </a:srgbClr>
                  </a:outerShdw>
                </a:effectLst>
                <a:latin typeface="+mj-lt"/>
              </a:rPr>
              <a:t>Insertar presentación</a:t>
            </a:r>
            <a:endParaRPr lang="es-GT" sz="5400" u="sng"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7490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400141" y="1397675"/>
            <a:ext cx="7886700" cy="2431435"/>
          </a:xfrm>
          <a:prstGeom prst="rect">
            <a:avLst/>
          </a:prstGeom>
          <a:noFill/>
        </p:spPr>
        <p:txBody>
          <a:bodyPr wrap="square">
            <a:spAutoFit/>
          </a:bodyPr>
          <a:lstStyle/>
          <a:p>
            <a:pPr algn="l"/>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Añada una presentación</a:t>
            </a:r>
          </a:p>
          <a:p>
            <a:pPr algn="l"/>
            <a:br>
              <a:rPr lang="es-ES" sz="2000" b="0" i="0" dirty="0">
                <a:solidFill>
                  <a:srgbClr val="565867"/>
                </a:solidFill>
                <a:effectLst/>
                <a:latin typeface="Arial" panose="020B0604020202020204" pitchFamily="34" charset="0"/>
                <a:cs typeface="Arial" panose="020B0604020202020204" pitchFamily="34" charset="0"/>
              </a:rPr>
            </a:br>
            <a:r>
              <a:rPr lang="es-ES" sz="2000" b="0" i="0" dirty="0">
                <a:effectLst/>
                <a:latin typeface="Arial" panose="020B0604020202020204" pitchFamily="34" charset="0"/>
                <a:cs typeface="Arial" panose="020B0604020202020204" pitchFamily="34" charset="0"/>
              </a:rPr>
              <a:t>Haga clic en “Añadir una presentación” para seleccionar el archivo que quiera presentar. Subir y formatear un archivo puede tardar unos minutos</a:t>
            </a:r>
            <a:r>
              <a:rPr lang="es-ES" sz="2000" b="0" i="0" dirty="0">
                <a:solidFill>
                  <a:srgbClr val="565867"/>
                </a:solidFill>
                <a:effectLst/>
                <a:latin typeface="Arial" panose="020B0604020202020204" pitchFamily="34" charset="0"/>
                <a:cs typeface="Arial" panose="020B0604020202020204" pitchFamily="34" charset="0"/>
              </a:rPr>
              <a:t>.</a:t>
            </a:r>
          </a:p>
          <a:p>
            <a:br>
              <a:rPr lang="es-ES" sz="2400" dirty="0">
                <a:latin typeface="Arial" panose="020B0604020202020204" pitchFamily="34" charset="0"/>
                <a:cs typeface="Arial" panose="020B0604020202020204" pitchFamily="34" charset="0"/>
              </a:rPr>
            </a:br>
            <a:endParaRPr lang="es-GT" sz="24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1E2B7519-2218-46BD-ABFA-FD61CDC9A2FE}"/>
              </a:ext>
            </a:extLst>
          </p:cNvPr>
          <p:cNvPicPr>
            <a:picLocks noChangeAspect="1"/>
          </p:cNvPicPr>
          <p:nvPr/>
        </p:nvPicPr>
        <p:blipFill>
          <a:blip r:embed="rId3"/>
          <a:stretch>
            <a:fillRect/>
          </a:stretch>
        </p:blipFill>
        <p:spPr>
          <a:xfrm>
            <a:off x="400141" y="3088364"/>
            <a:ext cx="7886700" cy="3759327"/>
          </a:xfrm>
          <a:prstGeom prst="rect">
            <a:avLst/>
          </a:prstGeom>
        </p:spPr>
      </p:pic>
    </p:spTree>
    <p:extLst>
      <p:ext uri="{BB962C8B-B14F-4D97-AF65-F5344CB8AC3E}">
        <p14:creationId xmlns:p14="http://schemas.microsoft.com/office/powerpoint/2010/main" val="358995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628650" y="1876226"/>
            <a:ext cx="7886700" cy="4616648"/>
          </a:xfrm>
          <a:prstGeom prst="rect">
            <a:avLst/>
          </a:prstGeom>
          <a:noFill/>
        </p:spPr>
        <p:txBody>
          <a:bodyPr wrap="square">
            <a:spAutoFit/>
          </a:bodyPr>
          <a:lstStyle/>
          <a:p>
            <a:pPr algn="just"/>
            <a:r>
              <a:rPr lang="es-ES" sz="2000" b="0" i="0" dirty="0">
                <a:effectLst/>
                <a:latin typeface="Arial" panose="020B0604020202020204" pitchFamily="34" charset="0"/>
                <a:cs typeface="Arial" panose="020B0604020202020204" pitchFamily="34" charset="0"/>
              </a:rPr>
              <a:t>Las diapositivas aparecen a la izquierda y las preguntas a la derecha. Utilice el “+” entre dos diapositivas para indicar dónde desea insertar una pregunta, et utilice el “+” verde al lado de una pregunta para insertarla en el lugar seleccionado.</a:t>
            </a:r>
          </a:p>
          <a:p>
            <a:pPr algn="just"/>
            <a:endParaRPr lang="es-ES" sz="2000" dirty="0">
              <a:latin typeface="Arial" panose="020B0604020202020204" pitchFamily="34" charset="0"/>
              <a:cs typeface="Arial" panose="020B0604020202020204" pitchFamily="34" charset="0"/>
            </a:endParaRPr>
          </a:p>
          <a:p>
            <a:pPr algn="l"/>
            <a:r>
              <a:rPr lang="es-ES" sz="2000" b="0" i="0" dirty="0">
                <a:effectLst/>
                <a:latin typeface="Arial" panose="020B0604020202020204" pitchFamily="34" charset="0"/>
                <a:cs typeface="Arial" panose="020B0604020202020204" pitchFamily="34" charset="0"/>
              </a:rPr>
              <a:t>Algunos de los ajustes son visibles en la parte derecha de la interfaz. Aquí encontrará:</a:t>
            </a:r>
          </a:p>
          <a:p>
            <a:pPr algn="l">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La autentificación. </a:t>
            </a:r>
          </a:p>
          <a:p>
            <a:pPr algn="l">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El medidor de comprensión.</a:t>
            </a:r>
          </a:p>
          <a:p>
            <a:pPr algn="l">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El modo competición.</a:t>
            </a:r>
          </a:p>
          <a:p>
            <a:pPr algn="l">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El botón para exportar resultados en Excel.</a:t>
            </a:r>
          </a:p>
          <a:p>
            <a:pPr algn="l">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La opción de reiniciar un evento</a:t>
            </a:r>
            <a:r>
              <a:rPr lang="es-ES" sz="1800" b="0" i="0" dirty="0">
                <a:effectLst/>
                <a:latin typeface="Arial" panose="020B0604020202020204" pitchFamily="34" charset="0"/>
                <a:cs typeface="Arial" panose="020B0604020202020204" pitchFamily="34" charset="0"/>
              </a:rPr>
              <a:t>.</a:t>
            </a:r>
          </a:p>
          <a:p>
            <a:pPr algn="just"/>
            <a:br>
              <a:rPr lang="es-ES" dirty="0"/>
            </a:br>
            <a:br>
              <a:rPr lang="es-ES" dirty="0"/>
            </a:br>
            <a:endParaRPr lang="es-GT" dirty="0"/>
          </a:p>
        </p:txBody>
      </p:sp>
    </p:spTree>
    <p:extLst>
      <p:ext uri="{BB962C8B-B14F-4D97-AF65-F5344CB8AC3E}">
        <p14:creationId xmlns:p14="http://schemas.microsoft.com/office/powerpoint/2010/main" val="69030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7" name="Imagen 6">
            <a:extLst>
              <a:ext uri="{FF2B5EF4-FFF2-40B4-BE49-F238E27FC236}">
                <a16:creationId xmlns:a16="http://schemas.microsoft.com/office/drawing/2014/main" id="{1E2B7519-2218-46BD-ABFA-FD61CDC9A2FE}"/>
              </a:ext>
            </a:extLst>
          </p:cNvPr>
          <p:cNvPicPr>
            <a:picLocks noChangeAspect="1"/>
          </p:cNvPicPr>
          <p:nvPr/>
        </p:nvPicPr>
        <p:blipFill>
          <a:blip r:embed="rId3"/>
          <a:stretch>
            <a:fillRect/>
          </a:stretch>
        </p:blipFill>
        <p:spPr>
          <a:xfrm>
            <a:off x="220258" y="2156620"/>
            <a:ext cx="8647353" cy="4121905"/>
          </a:xfrm>
          <a:prstGeom prst="rect">
            <a:avLst/>
          </a:prstGeom>
        </p:spPr>
      </p:pic>
    </p:spTree>
    <p:extLst>
      <p:ext uri="{BB962C8B-B14F-4D97-AF65-F5344CB8AC3E}">
        <p14:creationId xmlns:p14="http://schemas.microsoft.com/office/powerpoint/2010/main" val="103427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4098" name="Picture 2">
            <a:extLst>
              <a:ext uri="{FF2B5EF4-FFF2-40B4-BE49-F238E27FC236}">
                <a16:creationId xmlns:a16="http://schemas.microsoft.com/office/drawing/2014/main" id="{6CEF766C-4CD6-47BB-A79E-7F01781AB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04" y="2055815"/>
            <a:ext cx="8197001" cy="403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03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8" name="CuadroTexto 7">
            <a:extLst>
              <a:ext uri="{FF2B5EF4-FFF2-40B4-BE49-F238E27FC236}">
                <a16:creationId xmlns:a16="http://schemas.microsoft.com/office/drawing/2014/main" id="{39976CE1-4587-4F82-80C0-CC77B9217D2B}"/>
              </a:ext>
            </a:extLst>
          </p:cNvPr>
          <p:cNvSpPr txBox="1"/>
          <p:nvPr/>
        </p:nvSpPr>
        <p:spPr>
          <a:xfrm>
            <a:off x="628650" y="2491770"/>
            <a:ext cx="7886700" cy="1569660"/>
          </a:xfrm>
          <a:prstGeom prst="rect">
            <a:avLst/>
          </a:prstGeom>
          <a:noFill/>
        </p:spPr>
        <p:txBody>
          <a:bodyPr wrap="square">
            <a:spAutoFit/>
          </a:bodyPr>
          <a:lstStyle/>
          <a:p>
            <a:pPr algn="ctr"/>
            <a:r>
              <a:rPr lang="es-ES" sz="2400" dirty="0">
                <a:latin typeface="Arial" panose="020B0604020202020204" pitchFamily="34" charset="0"/>
                <a:cs typeface="Arial" panose="020B0604020202020204" pitchFamily="34" charset="0"/>
              </a:rPr>
              <a:t>E</a:t>
            </a:r>
            <a:r>
              <a:rPr lang="es-ES" sz="2400" i="0" dirty="0">
                <a:effectLst/>
                <a:latin typeface="Arial" panose="020B0604020202020204" pitchFamily="34" charset="0"/>
                <a:cs typeface="Arial" panose="020B0604020202020204" pitchFamily="34" charset="0"/>
              </a:rPr>
              <a:t>s una plataforma muy sencilla y rápida de usar que sirve para interactuar en tiempo real con nuestra audiencia mientras hacemos una presentación o conferencia</a:t>
            </a:r>
            <a:r>
              <a:rPr lang="es-ES" sz="2400" b="1" i="0" dirty="0">
                <a:effectLst/>
                <a:latin typeface="Arial" panose="020B0604020202020204" pitchFamily="34" charset="0"/>
                <a:cs typeface="Arial" panose="020B0604020202020204" pitchFamily="34" charset="0"/>
              </a:rPr>
              <a:t>.</a:t>
            </a:r>
            <a:endParaRPr lang="es-GT" sz="2400" b="1" dirty="0">
              <a:latin typeface="Arial" panose="020B0604020202020204" pitchFamily="34" charset="0"/>
              <a:cs typeface="Arial" panose="020B0604020202020204" pitchFamily="34" charset="0"/>
            </a:endParaRPr>
          </a:p>
        </p:txBody>
      </p:sp>
      <p:sp>
        <p:nvSpPr>
          <p:cNvPr id="5" name="AutoShape 2" descr="Wooclap logo">
            <a:extLst>
              <a:ext uri="{FF2B5EF4-FFF2-40B4-BE49-F238E27FC236}">
                <a16:creationId xmlns:a16="http://schemas.microsoft.com/office/drawing/2014/main" id="{5380FE10-E4B1-4474-864D-D270A0B9D9E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Tree>
    <p:extLst>
      <p:ext uri="{BB962C8B-B14F-4D97-AF65-F5344CB8AC3E}">
        <p14:creationId xmlns:p14="http://schemas.microsoft.com/office/powerpoint/2010/main" val="291129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628650" y="2490281"/>
            <a:ext cx="7619596" cy="2246769"/>
          </a:xfrm>
          <a:prstGeom prst="rect">
            <a:avLst/>
          </a:prstGeom>
          <a:noFill/>
        </p:spPr>
        <p:txBody>
          <a:bodyPr wrap="square">
            <a:spAutoFit/>
          </a:bodyPr>
          <a:lstStyle/>
          <a:p>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Comenzar la presentación</a:t>
            </a:r>
          </a:p>
          <a:p>
            <a:br>
              <a:rPr lang="es-ES" sz="2000" dirty="0">
                <a:latin typeface="Arial" panose="020B0604020202020204" pitchFamily="34" charset="0"/>
                <a:cs typeface="Arial" panose="020B0604020202020204" pitchFamily="34" charset="0"/>
              </a:rPr>
            </a:br>
            <a:r>
              <a:rPr lang="es-ES" sz="2000" b="0" i="0" dirty="0">
                <a:effectLst/>
                <a:latin typeface="Arial" panose="020B0604020202020204" pitchFamily="34" charset="0"/>
                <a:cs typeface="Arial" panose="020B0604020202020204" pitchFamily="34" charset="0"/>
              </a:rPr>
              <a:t>Haga clic en “Comenzar” al lado de su presentación y use la flecha de la derecha para pasar de una diapositiva a otra. Cuando una pregunta se muestre en la pantalla, comenzará la votación</a:t>
            </a:r>
            <a:br>
              <a:rPr lang="es-ES" dirty="0">
                <a:latin typeface="Arial" panose="020B0604020202020204" pitchFamily="34" charset="0"/>
                <a:cs typeface="Arial" panose="020B0604020202020204" pitchFamily="34" charset="0"/>
              </a:rPr>
            </a:br>
            <a:br>
              <a:rPr lang="es-ES"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6" name="Imagen 5" descr="Interfaz de usuario gráfica, Texto, Aplicación, Sitio web&#10;&#10;Descripción generada automáticamente">
            <a:extLst>
              <a:ext uri="{FF2B5EF4-FFF2-40B4-BE49-F238E27FC236}">
                <a16:creationId xmlns:a16="http://schemas.microsoft.com/office/drawing/2014/main" id="{B50415BD-DD01-4618-9BF8-AF0EBB6F0139}"/>
              </a:ext>
            </a:extLst>
          </p:cNvPr>
          <p:cNvPicPr>
            <a:picLocks noChangeAspect="1"/>
          </p:cNvPicPr>
          <p:nvPr/>
        </p:nvPicPr>
        <p:blipFill>
          <a:blip r:embed="rId3"/>
          <a:stretch>
            <a:fillRect/>
          </a:stretch>
        </p:blipFill>
        <p:spPr>
          <a:xfrm>
            <a:off x="305424" y="2055815"/>
            <a:ext cx="8463822" cy="4401188"/>
          </a:xfrm>
          <a:prstGeom prst="rect">
            <a:avLst/>
          </a:prstGeom>
        </p:spPr>
      </p:pic>
    </p:spTree>
    <p:extLst>
      <p:ext uri="{BB962C8B-B14F-4D97-AF65-F5344CB8AC3E}">
        <p14:creationId xmlns:p14="http://schemas.microsoft.com/office/powerpoint/2010/main" val="655316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628650" y="2490281"/>
            <a:ext cx="7619596" cy="2769989"/>
          </a:xfrm>
          <a:prstGeom prst="rect">
            <a:avLst/>
          </a:prstGeom>
          <a:noFill/>
        </p:spPr>
        <p:txBody>
          <a:bodyPr wrap="square">
            <a:spAutoFit/>
          </a:bodyPr>
          <a:lstStyle/>
          <a:p>
            <a:pPr algn="l"/>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la configuración y guárdela</a:t>
            </a:r>
          </a:p>
          <a:p>
            <a:pPr algn="l"/>
            <a:endParaRPr lang="es-ES" b="1" dirty="0">
              <a:solidFill>
                <a:srgbClr val="565867"/>
              </a:solidFill>
              <a:latin typeface="proxima-nova"/>
            </a:endParaRPr>
          </a:p>
          <a:p>
            <a:pPr algn="l"/>
            <a:endParaRPr lang="es-ES" b="0" i="0" dirty="0">
              <a:solidFill>
                <a:srgbClr val="565867"/>
              </a:solidFill>
              <a:effectLst/>
              <a:latin typeface="proxima-nova"/>
            </a:endParaRPr>
          </a:p>
          <a:p>
            <a:pPr algn="just"/>
            <a:r>
              <a:rPr lang="es-ES" sz="2000" b="0" i="0" dirty="0">
                <a:effectLst/>
                <a:latin typeface="Arial" panose="020B0604020202020204" pitchFamily="34" charset="0"/>
                <a:cs typeface="Arial" panose="020B0604020202020204" pitchFamily="34" charset="0"/>
              </a:rPr>
              <a:t>En los </a:t>
            </a:r>
            <a:r>
              <a:rPr lang="es-ES" sz="2000" b="0" i="1" dirty="0">
                <a:effectLst/>
                <a:latin typeface="Arial" panose="020B0604020202020204" pitchFamily="34" charset="0"/>
                <a:cs typeface="Arial" panose="020B0604020202020204" pitchFamily="34" charset="0"/>
              </a:rPr>
              <a:t>Ajustes extra</a:t>
            </a:r>
            <a:r>
              <a:rPr lang="es-ES" sz="2000" b="0" i="0" dirty="0">
                <a:effectLst/>
                <a:latin typeface="Arial" panose="020B0604020202020204" pitchFamily="34" charset="0"/>
                <a:cs typeface="Arial" panose="020B0604020202020204" pitchFamily="34" charset="0"/>
              </a:rPr>
              <a:t>, active la opción </a:t>
            </a:r>
            <a:r>
              <a:rPr lang="es-ES" sz="2000" b="0" i="1" dirty="0">
                <a:effectLst/>
                <a:latin typeface="Arial" panose="020B0604020202020204" pitchFamily="34" charset="0"/>
                <a:cs typeface="Arial" panose="020B0604020202020204" pitchFamily="34" charset="0"/>
              </a:rPr>
              <a:t>Mostrar diapositivas en los dispositivos de los participantes de forma asíncrona.</a:t>
            </a:r>
            <a:r>
              <a:rPr lang="es-ES" sz="2000" b="0" i="0" dirty="0">
                <a:effectLst/>
                <a:latin typeface="Arial" panose="020B0604020202020204" pitchFamily="34" charset="0"/>
                <a:cs typeface="Arial" panose="020B0604020202020204" pitchFamily="34" charset="0"/>
              </a:rPr>
              <a:t> No olvide guardar los cambios en la parte inferior de la página.</a:t>
            </a:r>
          </a:p>
          <a:p>
            <a:br>
              <a:rPr lang="es-ES" dirty="0">
                <a:latin typeface="Arial" panose="020B0604020202020204" pitchFamily="34" charset="0"/>
                <a:cs typeface="Arial" panose="020B0604020202020204" pitchFamily="34" charset="0"/>
              </a:rPr>
            </a:br>
            <a:br>
              <a:rPr lang="es-ES"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022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12290" name="Picture 2">
            <a:extLst>
              <a:ext uri="{FF2B5EF4-FFF2-40B4-BE49-F238E27FC236}">
                <a16:creationId xmlns:a16="http://schemas.microsoft.com/office/drawing/2014/main" id="{F8889CE1-E69C-42DA-A24D-59CFA266D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55" y="2055815"/>
            <a:ext cx="8574773" cy="414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50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628650" y="2490281"/>
            <a:ext cx="7619596" cy="3077766"/>
          </a:xfrm>
          <a:prstGeom prst="rect">
            <a:avLst/>
          </a:prstGeom>
          <a:noFill/>
        </p:spPr>
        <p:txBody>
          <a:bodyPr wrap="square">
            <a:spAutoFit/>
          </a:bodyPr>
          <a:lstStyle/>
          <a:p>
            <a:pPr algn="l"/>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Comparta el código del evento con sus alumnos</a:t>
            </a:r>
          </a:p>
          <a:p>
            <a:pPr algn="l"/>
            <a:endParaRPr lang="es-ES" b="1" dirty="0">
              <a:solidFill>
                <a:srgbClr val="565867"/>
              </a:solidFill>
              <a:latin typeface="proxima-nova"/>
            </a:endParaRPr>
          </a:p>
          <a:p>
            <a:pPr algn="l"/>
            <a:endParaRPr lang="es-ES" b="1" i="0" dirty="0">
              <a:solidFill>
                <a:srgbClr val="565867"/>
              </a:solidFill>
              <a:effectLst/>
              <a:latin typeface="proxima-nova"/>
            </a:endParaRPr>
          </a:p>
          <a:p>
            <a:pPr algn="just"/>
            <a:endParaRPr lang="es-ES" sz="2000" b="0" i="0" dirty="0">
              <a:solidFill>
                <a:srgbClr val="565867"/>
              </a:solidFill>
              <a:effectLst/>
              <a:latin typeface="Arial" panose="020B0604020202020204" pitchFamily="34" charset="0"/>
              <a:cs typeface="Arial" panose="020B0604020202020204" pitchFamily="34" charset="0"/>
            </a:endParaRPr>
          </a:p>
          <a:p>
            <a:pPr algn="just"/>
            <a:r>
              <a:rPr lang="es-ES" sz="2000" b="0" i="0" dirty="0">
                <a:solidFill>
                  <a:srgbClr val="565867"/>
                </a:solidFill>
                <a:effectLst/>
                <a:latin typeface="Arial" panose="020B0604020202020204" pitchFamily="34" charset="0"/>
                <a:cs typeface="Arial" panose="020B0604020202020204" pitchFamily="34" charset="0"/>
              </a:rPr>
              <a:t>¡Ya está todo listo! Una vez que </a:t>
            </a:r>
            <a:r>
              <a:rPr lang="es-ES" sz="2000" b="0" i="0" dirty="0">
                <a:solidFill>
                  <a:srgbClr val="002060"/>
                </a:solidFill>
                <a:effectLst/>
                <a:latin typeface="Arial" panose="020B0604020202020204" pitchFamily="34" charset="0"/>
                <a:cs typeface="Arial" panose="020B0604020202020204" pitchFamily="34" charset="0"/>
              </a:rPr>
              <a:t>comparta el código del evento </a:t>
            </a:r>
            <a:r>
              <a:rPr lang="es-ES" sz="2000" b="0" i="0" dirty="0">
                <a:solidFill>
                  <a:srgbClr val="565867"/>
                </a:solidFill>
                <a:effectLst/>
                <a:latin typeface="Arial" panose="020B0604020202020204" pitchFamily="34" charset="0"/>
                <a:cs typeface="Arial" panose="020B0604020202020204" pitchFamily="34" charset="0"/>
              </a:rPr>
              <a:t>con los alumnos, estos podrán revisar la presentación mientras responden a las preguntas a su propio ritmo</a:t>
            </a:r>
          </a:p>
          <a:p>
            <a:br>
              <a:rPr lang="es-ES" dirty="0">
                <a:latin typeface="Arial" panose="020B0604020202020204" pitchFamily="34" charset="0"/>
                <a:cs typeface="Arial" panose="020B0604020202020204" pitchFamily="34" charset="0"/>
              </a:rPr>
            </a:br>
            <a:br>
              <a:rPr lang="es-ES"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87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13314" name="Picture 2" descr="Preguntas frecuentes - Portal SAT">
            <a:extLst>
              <a:ext uri="{FF2B5EF4-FFF2-40B4-BE49-F238E27FC236}">
                <a16:creationId xmlns:a16="http://schemas.microsoft.com/office/drawing/2014/main" id="{9617AEFF-4AAD-4719-93FA-F805832BD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433" y="1438275"/>
            <a:ext cx="3981450" cy="39814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A00E268-93DA-4390-9E4F-611E0B6ADAA6}"/>
              </a:ext>
            </a:extLst>
          </p:cNvPr>
          <p:cNvSpPr txBox="1"/>
          <p:nvPr/>
        </p:nvSpPr>
        <p:spPr>
          <a:xfrm>
            <a:off x="1633928" y="5398020"/>
            <a:ext cx="5651292" cy="646331"/>
          </a:xfrm>
          <a:prstGeom prst="rect">
            <a:avLst/>
          </a:prstGeom>
          <a:noFill/>
        </p:spPr>
        <p:txBody>
          <a:bodyPr wrap="square" rtlCol="0">
            <a:spAutoFit/>
          </a:bodyPr>
          <a:lstStyle/>
          <a:p>
            <a:pPr algn="ctr"/>
            <a:r>
              <a:rPr lang="es-ES" sz="3600" dirty="0">
                <a:solidFill>
                  <a:srgbClr val="002060"/>
                </a:solidFill>
                <a:latin typeface="Arial" panose="020B0604020202020204" pitchFamily="34" charset="0"/>
                <a:cs typeface="Arial" panose="020B0604020202020204" pitchFamily="34" charset="0"/>
              </a:rPr>
              <a:t>Preguntas</a:t>
            </a:r>
            <a:endParaRPr lang="es-GT"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56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447408" y="2877097"/>
            <a:ext cx="8249184" cy="1692771"/>
          </a:xfrm>
          <a:prstGeom prst="rect">
            <a:avLst/>
          </a:prstGeom>
          <a:noFill/>
        </p:spPr>
        <p:txBody>
          <a:bodyPr wrap="square">
            <a:spAutoFit/>
          </a:bodyPr>
          <a:lstStyle/>
          <a:p>
            <a:r>
              <a:rPr lang="es-ES" sz="2000" b="1" i="0" dirty="0">
                <a:effectLst/>
                <a:latin typeface="Arial" panose="020B0604020202020204" pitchFamily="34" charset="0"/>
                <a:cs typeface="Arial" panose="020B0604020202020204" pitchFamily="34" charset="0"/>
              </a:rPr>
              <a:t>Un evento es una sesión interactiva</a:t>
            </a:r>
            <a:r>
              <a:rPr lang="es-ES" sz="2000" b="0" i="0" dirty="0">
                <a:effectLst/>
                <a:latin typeface="Arial" panose="020B0604020202020204" pitchFamily="34" charset="0"/>
                <a:cs typeface="Arial" panose="020B0604020202020204" pitchFamily="34" charset="0"/>
              </a:rPr>
              <a:t> (una clase, una formación, una conferencia, etc.) y </a:t>
            </a:r>
            <a:r>
              <a:rPr lang="es-ES" sz="2000" b="1" i="0" dirty="0">
                <a:effectLst/>
                <a:latin typeface="Arial" panose="020B0604020202020204" pitchFamily="34" charset="0"/>
                <a:cs typeface="Arial" panose="020B0604020202020204" pitchFamily="34" charset="0"/>
              </a:rPr>
              <a:t>una pregunta es un tipo de interacción propuesta dentro de </a:t>
            </a:r>
            <a:r>
              <a:rPr lang="es-ES" sz="2000" b="1" i="0" dirty="0" err="1">
                <a:effectLst/>
                <a:latin typeface="Arial" panose="020B0604020202020204" pitchFamily="34" charset="0"/>
                <a:cs typeface="Arial" panose="020B0604020202020204" pitchFamily="34" charset="0"/>
              </a:rPr>
              <a:t>Wooclap</a:t>
            </a:r>
            <a:r>
              <a:rPr lang="es-ES" sz="2000" b="0" i="0" dirty="0">
                <a:effectLst/>
                <a:latin typeface="Arial" panose="020B0604020202020204" pitchFamily="34" charset="0"/>
                <a:cs typeface="Arial" panose="020B0604020202020204" pitchFamily="34" charset="0"/>
              </a:rPr>
              <a:t> (nube de palabras, tipo test, ordenar, busca en la imagen…)</a:t>
            </a:r>
            <a:br>
              <a:rPr lang="es-ES" sz="2400" dirty="0">
                <a:latin typeface="Arial" panose="020B0604020202020204" pitchFamily="34" charset="0"/>
                <a:cs typeface="Arial" panose="020B0604020202020204" pitchFamily="34" charset="0"/>
              </a:rPr>
            </a:br>
            <a:endParaRPr lang="es-GT" sz="24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8532EB7C-1BEE-47F0-B3DB-74F5868AD0DC}"/>
              </a:ext>
            </a:extLst>
          </p:cNvPr>
          <p:cNvSpPr txBox="1"/>
          <p:nvPr/>
        </p:nvSpPr>
        <p:spPr>
          <a:xfrm>
            <a:off x="447408" y="2133476"/>
            <a:ext cx="4572000" cy="461665"/>
          </a:xfrm>
          <a:prstGeom prst="rect">
            <a:avLst/>
          </a:prstGeom>
          <a:noFill/>
        </p:spPr>
        <p:txBody>
          <a:bodyPr wrap="square">
            <a:spAutoFit/>
          </a:bodyPr>
          <a:lstStyle/>
          <a:p>
            <a:pPr algn="l"/>
            <a:r>
              <a:rPr lang="es-ES" sz="24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Eventos </a:t>
            </a:r>
            <a:endPar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2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628650" y="1679366"/>
            <a:ext cx="8249184" cy="3970318"/>
          </a:xfrm>
          <a:prstGeom prst="rect">
            <a:avLst/>
          </a:prstGeom>
          <a:noFill/>
        </p:spPr>
        <p:txBody>
          <a:bodyPr wrap="square">
            <a:spAutoFit/>
          </a:bodyPr>
          <a:lstStyle/>
          <a:p>
            <a:pPr algn="l"/>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Cree su evento y una pregunta</a:t>
            </a:r>
          </a:p>
          <a:p>
            <a:pPr algn="l"/>
            <a:endParaRPr lang="es-ES" sz="2000" b="0" i="0" dirty="0">
              <a:effectLst/>
              <a:latin typeface="Arial" panose="020B0604020202020204" pitchFamily="34" charset="0"/>
              <a:cs typeface="Arial" panose="020B0604020202020204" pitchFamily="34" charset="0"/>
            </a:endParaRPr>
          </a:p>
          <a:p>
            <a:pPr algn="l"/>
            <a:endParaRPr lang="es-ES" sz="2000" b="0" i="0" dirty="0">
              <a:effectLst/>
              <a:latin typeface="Arial" panose="020B0604020202020204" pitchFamily="34" charset="0"/>
              <a:cs typeface="Arial" panose="020B0604020202020204" pitchFamily="34" charset="0"/>
            </a:endParaRPr>
          </a:p>
          <a:p>
            <a:pPr algn="l"/>
            <a:r>
              <a:rPr lang="es-ES" sz="2000" b="1" i="0" dirty="0">
                <a:effectLst/>
                <a:latin typeface="Arial" panose="020B0604020202020204" pitchFamily="34" charset="0"/>
                <a:cs typeface="Arial" panose="020B0604020202020204" pitchFamily="34" charset="0"/>
              </a:rPr>
              <a:t>Haga clic en </a:t>
            </a:r>
            <a:r>
              <a:rPr lang="es-ES" sz="2000" b="1" i="1" dirty="0">
                <a:effectLst/>
                <a:latin typeface="Arial" panose="020B0604020202020204" pitchFamily="34" charset="0"/>
                <a:cs typeface="Arial" panose="020B0604020202020204" pitchFamily="34" charset="0"/>
              </a:rPr>
              <a:t>Crear Evento</a:t>
            </a:r>
            <a:r>
              <a:rPr lang="es-ES" sz="2000" b="0" i="0" dirty="0">
                <a:effectLst/>
                <a:latin typeface="Arial" panose="020B0604020202020204" pitchFamily="34" charset="0"/>
                <a:cs typeface="Arial" panose="020B0604020202020204" pitchFamily="34" charset="0"/>
              </a:rPr>
              <a:t> y ponga nombre a su nuevo evento en la esquina superior izquierda de la interfaz. Tenga en cuenta que, por defecto, accederá a la pestaña Interacciones.</a:t>
            </a:r>
          </a:p>
          <a:p>
            <a:pPr algn="l"/>
            <a:endParaRPr lang="es-ES" sz="2000" b="0" i="0" dirty="0">
              <a:effectLst/>
              <a:latin typeface="Arial" panose="020B0604020202020204" pitchFamily="34" charset="0"/>
              <a:cs typeface="Arial" panose="020B0604020202020204" pitchFamily="34" charset="0"/>
            </a:endParaRPr>
          </a:p>
          <a:p>
            <a:pPr algn="l"/>
            <a:r>
              <a:rPr lang="es-ES" sz="2000" b="0" i="0" dirty="0">
                <a:effectLst/>
                <a:latin typeface="Arial" panose="020B0604020202020204" pitchFamily="34" charset="0"/>
                <a:cs typeface="Arial" panose="020B0604020202020204" pitchFamily="34" charset="0"/>
              </a:rPr>
              <a:t>Personalice el código del evento haciendo clic en el lápiz de la esquina superior derecha. </a:t>
            </a:r>
            <a:r>
              <a:rPr lang="es-ES" sz="2000"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Con este código los participantes podrán conectarse.</a:t>
            </a:r>
            <a:r>
              <a:rPr lang="es-ES" sz="2000" b="0" i="0" dirty="0">
                <a:effectLst/>
                <a:latin typeface="Arial" panose="020B0604020202020204" pitchFamily="34" charset="0"/>
                <a:cs typeface="Arial" panose="020B0604020202020204" pitchFamily="34" charset="0"/>
              </a:rPr>
              <a:t> Tenga en cuenta que el código sólo puede contener letras y números.</a:t>
            </a:r>
          </a:p>
          <a:p>
            <a:pPr algn="ctr"/>
            <a:br>
              <a:rPr lang="es-ES" sz="2400" dirty="0">
                <a:latin typeface="Arial" panose="020B0604020202020204" pitchFamily="34" charset="0"/>
                <a:cs typeface="Arial" panose="020B0604020202020204" pitchFamily="34" charset="0"/>
              </a:rPr>
            </a:br>
            <a:endParaRPr lang="es-G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22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5" name="Picture 2">
            <a:extLst>
              <a:ext uri="{FF2B5EF4-FFF2-40B4-BE49-F238E27FC236}">
                <a16:creationId xmlns:a16="http://schemas.microsoft.com/office/drawing/2014/main" id="{CBB0517D-1B0C-47A8-8252-BB8AAF5BF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5" y="2055815"/>
            <a:ext cx="8249290" cy="39734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2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3" name="CuadroTexto 2">
            <a:extLst>
              <a:ext uri="{FF2B5EF4-FFF2-40B4-BE49-F238E27FC236}">
                <a16:creationId xmlns:a16="http://schemas.microsoft.com/office/drawing/2014/main" id="{C996C648-3B2A-4C62-A4B9-1D751B2BACB1}"/>
              </a:ext>
            </a:extLst>
          </p:cNvPr>
          <p:cNvSpPr txBox="1"/>
          <p:nvPr/>
        </p:nvSpPr>
        <p:spPr>
          <a:xfrm>
            <a:off x="628650" y="2055815"/>
            <a:ext cx="8080635" cy="3447098"/>
          </a:xfrm>
          <a:prstGeom prst="rect">
            <a:avLst/>
          </a:prstGeom>
          <a:noFill/>
        </p:spPr>
        <p:txBody>
          <a:bodyPr wrap="square" rtlCol="0">
            <a:spAutoFit/>
          </a:bodyPr>
          <a:lstStyle/>
          <a:p>
            <a:pPr algn="just"/>
            <a:r>
              <a:rPr lang="es-ES" sz="2000" b="0" i="0" dirty="0">
                <a:effectLst/>
                <a:latin typeface="Arial" panose="020B0604020202020204" pitchFamily="34" charset="0"/>
                <a:cs typeface="Arial" panose="020B0604020202020204" pitchFamily="34" charset="0"/>
              </a:rPr>
              <a:t>Un </a:t>
            </a:r>
            <a:r>
              <a:rPr lang="es-ES" sz="2000" b="0" i="1" dirty="0">
                <a:effectLst/>
                <a:latin typeface="Arial" panose="020B0604020202020204" pitchFamily="34" charset="0"/>
                <a:cs typeface="Arial" panose="020B0604020202020204" pitchFamily="34" charset="0"/>
              </a:rPr>
              <a:t>código de evento </a:t>
            </a:r>
            <a:r>
              <a:rPr lang="es-ES" sz="2000" b="0" i="0" dirty="0">
                <a:effectLst/>
                <a:latin typeface="Arial" panose="020B0604020202020204" pitchFamily="34" charset="0"/>
                <a:cs typeface="Arial" panose="020B0604020202020204" pitchFamily="34" charset="0"/>
              </a:rPr>
              <a:t>es un enlace único al que los participantes se conectarán para participar en su evento. </a:t>
            </a:r>
            <a:r>
              <a:rPr lang="es-ES" sz="2000" b="1" i="0" dirty="0">
                <a:effectLst/>
                <a:latin typeface="Arial" panose="020B0604020202020204" pitchFamily="34" charset="0"/>
                <a:cs typeface="Arial" panose="020B0604020202020204" pitchFamily="34" charset="0"/>
              </a:rPr>
              <a:t>Sólo puede contener letras y números</a:t>
            </a:r>
            <a:r>
              <a:rPr lang="es-ES" sz="2000" b="0" i="0" dirty="0">
                <a:effectLst/>
                <a:latin typeface="Arial" panose="020B0604020202020204" pitchFamily="34" charset="0"/>
                <a:cs typeface="Arial" panose="020B0604020202020204" pitchFamily="34" charset="0"/>
              </a:rPr>
              <a:t> (del 0 al 9) y</a:t>
            </a:r>
            <a:r>
              <a:rPr lang="es-ES" sz="2000" b="1" i="0" dirty="0">
                <a:effectLst/>
                <a:latin typeface="Arial" panose="020B0604020202020204" pitchFamily="34" charset="0"/>
                <a:cs typeface="Arial" panose="020B0604020202020204" pitchFamily="34" charset="0"/>
              </a:rPr>
              <a:t> ningún símbolo</a:t>
            </a:r>
            <a:r>
              <a:rPr lang="es-ES" sz="2000" b="0" i="0" dirty="0">
                <a:effectLst/>
                <a:latin typeface="Arial" panose="020B0604020202020204" pitchFamily="34" charset="0"/>
                <a:cs typeface="Arial" panose="020B0604020202020204" pitchFamily="34" charset="0"/>
              </a:rPr>
              <a:t> (^&amp;*!). El código tiene que tener</a:t>
            </a:r>
            <a:r>
              <a:rPr lang="es-ES" sz="2000" b="1" i="0" dirty="0">
                <a:effectLst/>
                <a:latin typeface="Arial" panose="020B0604020202020204" pitchFamily="34" charset="0"/>
                <a:cs typeface="Arial" panose="020B0604020202020204" pitchFamily="34" charset="0"/>
              </a:rPr>
              <a:t> dos caracteres como mínimo</a:t>
            </a:r>
            <a:r>
              <a:rPr lang="es-ES" sz="2000" b="0" i="0" dirty="0">
                <a:effectLst/>
                <a:latin typeface="Arial" panose="020B0604020202020204" pitchFamily="34" charset="0"/>
                <a:cs typeface="Arial" panose="020B0604020202020204" pitchFamily="34" charset="0"/>
              </a:rPr>
              <a:t>. </a:t>
            </a: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Como cada código es único, no se puede usar un código que ya está usado por otro usuario.</a:t>
            </a: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Puede personalizar el código de un evento en la esquina superior derecha de la interfaz.</a:t>
            </a:r>
          </a:p>
          <a:p>
            <a:endParaRPr lang="es-GT" dirty="0"/>
          </a:p>
        </p:txBody>
      </p:sp>
    </p:spTree>
    <p:extLst>
      <p:ext uri="{BB962C8B-B14F-4D97-AF65-F5344CB8AC3E}">
        <p14:creationId xmlns:p14="http://schemas.microsoft.com/office/powerpoint/2010/main" val="353008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pic>
        <p:nvPicPr>
          <p:cNvPr id="11266" name="Picture 2">
            <a:extLst>
              <a:ext uri="{FF2B5EF4-FFF2-40B4-BE49-F238E27FC236}">
                <a16:creationId xmlns:a16="http://schemas.microsoft.com/office/drawing/2014/main" id="{FA3A5EAB-372B-4F74-9E39-9EF1B86D7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46" y="2055815"/>
            <a:ext cx="8112104" cy="388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8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9" name="CuadroTexto 8">
            <a:extLst>
              <a:ext uri="{FF2B5EF4-FFF2-40B4-BE49-F238E27FC236}">
                <a16:creationId xmlns:a16="http://schemas.microsoft.com/office/drawing/2014/main" id="{266E01E9-76FE-45CB-9177-2FAAC4A7272C}"/>
              </a:ext>
            </a:extLst>
          </p:cNvPr>
          <p:cNvSpPr txBox="1"/>
          <p:nvPr/>
        </p:nvSpPr>
        <p:spPr>
          <a:xfrm>
            <a:off x="447408" y="1832172"/>
            <a:ext cx="8249184" cy="3600986"/>
          </a:xfrm>
          <a:prstGeom prst="rect">
            <a:avLst/>
          </a:prstGeom>
          <a:noFill/>
        </p:spPr>
        <p:txBody>
          <a:bodyPr wrap="square">
            <a:spAutoFit/>
          </a:bodyPr>
          <a:lstStyle/>
          <a:p>
            <a:pPr algn="just"/>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Interacciones</a:t>
            </a: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Las interacciones le permiten medir el interés y la comprensión de su audiencia en tiempo real. Introduzca las preguntas de esta pestaña en las presentaciones para mantener un alto índice de atención y mejorar el aprendizaje de los alumnos durante la clase.</a:t>
            </a: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Cuando la votación aparece en la pantalla del proyector, esta también aparece en la pantalla de los alumnos para que respondan. De este modo, todos responden a la misma pregunta al mismo tiempo.</a:t>
            </a:r>
          </a:p>
          <a:p>
            <a:pPr algn="ctr"/>
            <a:endParaRPr lang="es-G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65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07B93-9309-FE42-A628-E00DA78283B3}"/>
              </a:ext>
            </a:extLst>
          </p:cNvPr>
          <p:cNvSpPr>
            <a:spLocks noGrp="1"/>
          </p:cNvSpPr>
          <p:nvPr>
            <p:ph type="title"/>
          </p:nvPr>
        </p:nvSpPr>
        <p:spPr/>
        <p:txBody>
          <a:bodyPr/>
          <a:lstStyle/>
          <a:p>
            <a:r>
              <a:rPr lang="es-GT"/>
              <a:t>Documento</a:t>
            </a:r>
            <a:endParaRPr lang="es-GT" dirty="0"/>
          </a:p>
        </p:txBody>
      </p:sp>
      <p:pic>
        <p:nvPicPr>
          <p:cNvPr id="4" name="Imagen 3">
            <a:extLst>
              <a:ext uri="{FF2B5EF4-FFF2-40B4-BE49-F238E27FC236}">
                <a16:creationId xmlns:a16="http://schemas.microsoft.com/office/drawing/2014/main" id="{2293A9F3-965F-7C47-A4BF-8EB5A6C7A45E}"/>
              </a:ext>
            </a:extLst>
          </p:cNvPr>
          <p:cNvPicPr>
            <a:picLocks noChangeAspect="1"/>
          </p:cNvPicPr>
          <p:nvPr/>
        </p:nvPicPr>
        <p:blipFill rotWithShape="1">
          <a:blip r:embed="rId2"/>
          <a:srcRect b="66267"/>
          <a:stretch/>
        </p:blipFill>
        <p:spPr>
          <a:xfrm>
            <a:off x="0" y="0"/>
            <a:ext cx="9144000" cy="2313432"/>
          </a:xfrm>
          <a:prstGeom prst="rect">
            <a:avLst/>
          </a:prstGeom>
        </p:spPr>
      </p:pic>
      <p:sp>
        <p:nvSpPr>
          <p:cNvPr id="7" name="CuadroTexto 6">
            <a:extLst>
              <a:ext uri="{FF2B5EF4-FFF2-40B4-BE49-F238E27FC236}">
                <a16:creationId xmlns:a16="http://schemas.microsoft.com/office/drawing/2014/main" id="{6E43ABF6-16D7-4922-9C05-3C6D8AC07CAC}"/>
              </a:ext>
            </a:extLst>
          </p:cNvPr>
          <p:cNvSpPr txBox="1"/>
          <p:nvPr/>
        </p:nvSpPr>
        <p:spPr>
          <a:xfrm>
            <a:off x="527934" y="1967061"/>
            <a:ext cx="8088131" cy="3231654"/>
          </a:xfrm>
          <a:prstGeom prst="rect">
            <a:avLst/>
          </a:prstGeom>
          <a:noFill/>
        </p:spPr>
        <p:txBody>
          <a:bodyPr wrap="square">
            <a:spAutoFit/>
          </a:bodyPr>
          <a:lstStyle/>
          <a:p>
            <a:pPr algn="l"/>
            <a:r>
              <a:rPr lang="es-ES" sz="2400" b="1" i="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Cree su primera pregunta en la pestaña Interacciones</a:t>
            </a:r>
          </a:p>
          <a:p>
            <a:pPr algn="l"/>
            <a:endParaRPr lang="es-ES" sz="2000" b="1" u="sng" dirty="0">
              <a:solidFill>
                <a:srgbClr val="002060"/>
              </a:solidFill>
              <a:effectLst>
                <a:outerShdw blurRad="38100" dist="38100" dir="2700000" algn="tl">
                  <a:srgbClr val="000000">
                    <a:alpha val="43137"/>
                  </a:srgbClr>
                </a:outerShdw>
              </a:effectLst>
              <a:latin typeface="proxima-nova"/>
            </a:endParaRP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En la pestaña </a:t>
            </a:r>
            <a:r>
              <a:rPr lang="es-ES" sz="2000" b="0" i="1" dirty="0">
                <a:effectLst/>
                <a:latin typeface="Arial" panose="020B0604020202020204" pitchFamily="34" charset="0"/>
                <a:cs typeface="Arial" panose="020B0604020202020204" pitchFamily="34" charset="0"/>
              </a:rPr>
              <a:t>Interacciones</a:t>
            </a:r>
            <a:r>
              <a:rPr lang="es-ES" sz="2000" b="0" i="0" dirty="0">
                <a:effectLst/>
                <a:latin typeface="Arial" panose="020B0604020202020204" pitchFamily="34" charset="0"/>
                <a:cs typeface="Arial" panose="020B0604020202020204" pitchFamily="34" charset="0"/>
              </a:rPr>
              <a:t>, seleccione el tipo de pregunta que desea hacer a la audiencia (por ejemplo: tipo test).</a:t>
            </a: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Rellene los campos obligatorios: la pregunta o instrucciones, las diferentes respuestas así como la/las respuestas correctas a marcar. </a:t>
            </a:r>
          </a:p>
          <a:p>
            <a:pPr algn="just"/>
            <a:r>
              <a:rPr lang="es-ES" sz="2000" b="0" i="0" dirty="0">
                <a:effectLst/>
                <a:latin typeface="Arial" panose="020B0604020202020204" pitchFamily="34" charset="0"/>
                <a:cs typeface="Arial" panose="020B0604020202020204" pitchFamily="34" charset="0"/>
              </a:rPr>
              <a:t>Haga clic en "Guardar". </a:t>
            </a:r>
          </a:p>
          <a:p>
            <a:endParaRPr lang="es-G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92805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789</Words>
  <Application>Microsoft Office PowerPoint</Application>
  <PresentationFormat>Presentación en pantalla (4:3)</PresentationFormat>
  <Paragraphs>90</Paragraphs>
  <Slides>25</Slides>
  <Notes>0</Notes>
  <HiddenSlides>4</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proxima-nova</vt:lpstr>
      <vt:lpstr>Tema de Office</vt:lpstr>
      <vt:lpstr>Presentación de PowerPoint</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lpstr>Documento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NUNEZ GARCIA DE HOFFENS, RUTH NOEMI</cp:lastModifiedBy>
  <cp:revision>15</cp:revision>
  <dcterms:created xsi:type="dcterms:W3CDTF">2020-09-09T15:42:25Z</dcterms:created>
  <dcterms:modified xsi:type="dcterms:W3CDTF">2022-02-24T01:55:01Z</dcterms:modified>
</cp:coreProperties>
</file>